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5.png" ContentType="image/png"/>
  <Override PartName="/ppt/media/image1.png" ContentType="image/png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90320"/>
            <a:ext cx="907200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9032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9032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292480" y="179964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292480" y="179964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4000" y="576000"/>
            <a:ext cx="7200000" cy="3338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504000" y="409032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152680" y="409032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04000" y="4090320"/>
            <a:ext cx="907200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04000" y="4090320"/>
            <a:ext cx="907200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152680" y="409032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409032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2292480" y="179964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tretch/>
        </p:blipFill>
        <p:spPr>
          <a:xfrm>
            <a:off x="2292480" y="179964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576000"/>
            <a:ext cx="7200000" cy="3338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9032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9032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90320"/>
            <a:ext cx="907200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78BF9E66-81B0-4599-98E3-92F5B8A785B0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/>
          <p:cNvPicPr/>
          <p:nvPr/>
        </p:nvPicPr>
        <p:blipFill>
          <a:blip r:embed="rId2"/>
          <a:stretch/>
        </p:blipFill>
        <p:spPr>
          <a:xfrm>
            <a:off x="720" y="720"/>
            <a:ext cx="10079640" cy="755964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 sz="339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Seventh Outline Level</a:t>
            </a:r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7227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8B83C5B5-82BD-4C80-86D2-7A7F269D8BEF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endParaRPr/>
          </a:p>
        </p:txBody>
      </p:sp>
      <p:sp>
        <p:nvSpPr>
          <p:cNvPr id="80" name="TextShape 2"/>
          <p:cNvSpPr txBox="1"/>
          <p:nvPr/>
        </p:nvSpPr>
        <p:spPr>
          <a:xfrm>
            <a:off x="504000" y="1800000"/>
            <a:ext cx="907200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1" lang="en-US" sz="4400">
                <a:latin typeface="Times New Roman"/>
              </a:rPr>
              <a:t>Cryptocurrency Arbitrage</a:t>
            </a:r>
            <a:endParaRPr/>
          </a:p>
          <a:p>
            <a:pPr algn="ctr"/>
            <a:r>
              <a:rPr lang="en-US" sz="3200">
                <a:latin typeface="Times New Roman"/>
              </a:rPr>
              <a:t>Sam Abbate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lang="en-US" sz="3390">
                <a:latin typeface="Arial"/>
              </a:rPr>
              <a:t>Arbitrage in Review</a:t>
            </a:r>
            <a:endParaRPr/>
          </a:p>
        </p:txBody>
      </p:sp>
      <p:sp>
        <p:nvSpPr>
          <p:cNvPr id="82" name="TextShape 2"/>
          <p:cNvSpPr txBox="1"/>
          <p:nvPr/>
        </p:nvSpPr>
        <p:spPr>
          <a:xfrm>
            <a:off x="504000" y="1800000"/>
            <a:ext cx="907200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The simultaneous purchase and sale of an asset in order to profit from a difference in the price.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Market price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“</a:t>
            </a:r>
            <a:r>
              <a:rPr lang="en-US" sz="2600">
                <a:latin typeface="Arial"/>
              </a:rPr>
              <a:t>Asset”</a:t>
            </a:r>
            <a:endParaRPr/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1807560" y="3749040"/>
            <a:ext cx="5781960" cy="3291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lang="en-US" sz="3390">
                <a:latin typeface="Arial"/>
              </a:rPr>
              <a:t>The Mission</a:t>
            </a:r>
            <a:endParaRPr/>
          </a:p>
        </p:txBody>
      </p:sp>
      <p:sp>
        <p:nvSpPr>
          <p:cNvPr id="85" name="TextShape 2"/>
          <p:cNvSpPr txBox="1"/>
          <p:nvPr/>
        </p:nvSpPr>
        <p:spPr>
          <a:xfrm>
            <a:off x="504000" y="1800000"/>
            <a:ext cx="907200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This project has two goals: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To discover if arbitrage opportunities exist within cryptocurrency markets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To develop a tool to that 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analyzes market values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and recommends to the 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user the best places to 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but and sell BTC for profit. </a:t>
            </a:r>
            <a:endParaRPr/>
          </a:p>
          <a:p>
            <a:pPr lvl="1">
              <a:buSzPct val="75000"/>
              <a:buFont typeface="StarSymbol"/>
              <a:buChar char=""/>
            </a:pPr>
            <a:endParaRPr/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5577840" y="2955960"/>
            <a:ext cx="3291840" cy="4084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lang="en-US" sz="3390">
                <a:latin typeface="Arial"/>
              </a:rPr>
              <a:t>Arbitrage Opportunity</a:t>
            </a:r>
            <a:endParaRPr/>
          </a:p>
        </p:txBody>
      </p:sp>
      <p:sp>
        <p:nvSpPr>
          <p:cNvPr id="88" name="TextShape 2"/>
          <p:cNvSpPr txBox="1"/>
          <p:nvPr/>
        </p:nvSpPr>
        <p:spPr>
          <a:xfrm>
            <a:off x="504000" y="1800000"/>
            <a:ext cx="907200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Professional trading websites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Site listings by individuals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Willing to buy BTC above the market price because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1). Paying with some commodity other than USD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2). Haven't adjusted asking price to match volatile </a:t>
            </a:r>
            <a:r>
              <a:rPr lang="en-US" sz="2600">
                <a:latin typeface="Arial"/>
              </a:rPr>
              <a:t>	</a:t>
            </a:r>
            <a:r>
              <a:rPr lang="en-US" sz="2600">
                <a:latin typeface="Arial"/>
              </a:rPr>
              <a:t>	</a:t>
            </a:r>
            <a:r>
              <a:rPr lang="en-US" sz="2600">
                <a:latin typeface="Arial"/>
              </a:rPr>
              <a:t>market price.</a:t>
            </a:r>
            <a:endParaRPr/>
          </a:p>
        </p:txBody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5212080" y="4663440"/>
            <a:ext cx="4349880" cy="237744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2"/>
          <a:stretch/>
        </p:blipFill>
        <p:spPr>
          <a:xfrm>
            <a:off x="504000" y="4663440"/>
            <a:ext cx="4549680" cy="2396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lang="en-US" sz="3390">
                <a:latin typeface="Arial"/>
              </a:rPr>
              <a:t>Developed Tool</a:t>
            </a:r>
            <a:endParaRPr/>
          </a:p>
        </p:txBody>
      </p:sp>
      <p:sp>
        <p:nvSpPr>
          <p:cNvPr id="92" name="TextShape 2"/>
          <p:cNvSpPr txBox="1"/>
          <p:nvPr/>
        </p:nvSpPr>
        <p:spPr>
          <a:xfrm>
            <a:off x="1463040" y="1340280"/>
            <a:ext cx="6492240" cy="459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Use this tool and become the Hans Gruber of BTC trading</a:t>
            </a:r>
            <a:endParaRPr/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3840480" y="1800000"/>
            <a:ext cx="5486400" cy="194904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2"/>
          <a:stretch/>
        </p:blipFill>
        <p:spPr>
          <a:xfrm>
            <a:off x="961560" y="3948120"/>
            <a:ext cx="8365320" cy="3184200"/>
          </a:xfrm>
          <a:prstGeom prst="rect">
            <a:avLst/>
          </a:prstGeom>
          <a:ln>
            <a:noFill/>
          </a:ln>
        </p:spPr>
      </p:pic>
      <p:pic>
        <p:nvPicPr>
          <p:cNvPr id="95" name="" descr=""/>
          <p:cNvPicPr/>
          <p:nvPr/>
        </p:nvPicPr>
        <p:blipFill>
          <a:blip r:embed="rId3"/>
          <a:stretch/>
        </p:blipFill>
        <p:spPr>
          <a:xfrm>
            <a:off x="1005840" y="1828800"/>
            <a:ext cx="2468880" cy="1883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lang="en-US" sz="3390">
                <a:latin typeface="Arial"/>
              </a:rPr>
              <a:t>Results</a:t>
            </a:r>
            <a:endParaRPr/>
          </a:p>
        </p:txBody>
      </p:sp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1031760" y="1645920"/>
            <a:ext cx="8020800" cy="1590480"/>
          </a:xfrm>
          <a:prstGeom prst="rect">
            <a:avLst/>
          </a:prstGeom>
          <a:ln>
            <a:noFill/>
          </a:ln>
        </p:spPr>
      </p:pic>
      <p:pic>
        <p:nvPicPr>
          <p:cNvPr id="98" name="" descr=""/>
          <p:cNvPicPr/>
          <p:nvPr/>
        </p:nvPicPr>
        <p:blipFill>
          <a:blip r:embed="rId2"/>
          <a:stretch/>
        </p:blipFill>
        <p:spPr>
          <a:xfrm>
            <a:off x="1041480" y="3307680"/>
            <a:ext cx="8011080" cy="1466640"/>
          </a:xfrm>
          <a:prstGeom prst="rect">
            <a:avLst/>
          </a:prstGeom>
          <a:ln>
            <a:noFill/>
          </a:ln>
        </p:spPr>
      </p:pic>
      <p:pic>
        <p:nvPicPr>
          <p:cNvPr id="99" name="" descr=""/>
          <p:cNvPicPr/>
          <p:nvPr/>
        </p:nvPicPr>
        <p:blipFill>
          <a:blip r:embed="rId3"/>
          <a:stretch/>
        </p:blipFill>
        <p:spPr>
          <a:xfrm>
            <a:off x="1041840" y="4847760"/>
            <a:ext cx="8039520" cy="1885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lang="en-US" sz="3390">
                <a:latin typeface="Arial"/>
              </a:rPr>
              <a:t>Data Sites</a:t>
            </a:r>
            <a:endParaRPr/>
          </a:p>
        </p:txBody>
      </p:sp>
      <p:sp>
        <p:nvSpPr>
          <p:cNvPr id="101" name="TextShape 2"/>
          <p:cNvSpPr txBox="1"/>
          <p:nvPr/>
        </p:nvSpPr>
        <p:spPr>
          <a:xfrm>
            <a:off x="504000" y="1800000"/>
            <a:ext cx="907200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1. https://btc-e.com/exchange/ltc_usd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     </a:t>
            </a:r>
            <a:r>
              <a:rPr lang="en-US" sz="2600">
                <a:latin typeface="Arial"/>
              </a:rPr>
              <a:t>Provides information on current market price of Bitcoin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2.https://localbitcoins.com/buy_bitcoins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Listings of people selling bitcoin for various payment methods 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3. https://localbitcoins.com/sell-bitcoins-online/US/united-states/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Listings of people buying bitcoin for various payment methdos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4. https://shapeshift.io/#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Tool for coverting cryptocurrencies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5. https://cex.io/sell-bitcoins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latin typeface="Arial"/>
              </a:rPr>
              <a:t>Another exchange service for BTC/LTC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